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CAC24C-2BC7-4F4F-BC67-73D98475604D}" v="1" dt="2022-07-13T01:15:46.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6" autoAdjust="0"/>
    <p:restoredTop sz="92958" autoAdjust="0"/>
  </p:normalViewPr>
  <p:slideViewPr>
    <p:cSldViewPr snapToGrid="0">
      <p:cViewPr varScale="1">
        <p:scale>
          <a:sx n="114" d="100"/>
          <a:sy n="114" d="100"/>
        </p:scale>
        <p:origin x="686"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i, Wushuang" userId="08313185-81e5-4dc5-a3b5-3eb13206e8d2" providerId="ADAL" clId="{15CAC24C-2BC7-4F4F-BC67-73D98475604D}"/>
    <pc:docChg chg="modSld">
      <pc:chgData name="Bai, Wushuang" userId="08313185-81e5-4dc5-a3b5-3eb13206e8d2" providerId="ADAL" clId="{15CAC24C-2BC7-4F4F-BC67-73D98475604D}" dt="2022-07-13T01:15:55.441" v="16" actId="207"/>
      <pc:docMkLst>
        <pc:docMk/>
      </pc:docMkLst>
      <pc:sldChg chg="addSp modSp mod">
        <pc:chgData name="Bai, Wushuang" userId="08313185-81e5-4dc5-a3b5-3eb13206e8d2" providerId="ADAL" clId="{15CAC24C-2BC7-4F4F-BC67-73D98475604D}" dt="2022-07-13T01:15:55.441" v="16" actId="207"/>
        <pc:sldMkLst>
          <pc:docMk/>
          <pc:sldMk cId="3637286819" sldId="264"/>
        </pc:sldMkLst>
        <pc:spChg chg="add mod">
          <ac:chgData name="Bai, Wushuang" userId="08313185-81e5-4dc5-a3b5-3eb13206e8d2" providerId="ADAL" clId="{15CAC24C-2BC7-4F4F-BC67-73D98475604D}" dt="2022-07-13T01:15:21.852" v="3" actId="1582"/>
          <ac:spMkLst>
            <pc:docMk/>
            <pc:sldMk cId="3637286819" sldId="264"/>
            <ac:spMk id="6" creationId="{BB5F5BA6-6B5F-06AD-8E50-0CF9869A2CC8}"/>
          </ac:spMkLst>
        </pc:spChg>
        <pc:spChg chg="add mod">
          <ac:chgData name="Bai, Wushuang" userId="08313185-81e5-4dc5-a3b5-3eb13206e8d2" providerId="ADAL" clId="{15CAC24C-2BC7-4F4F-BC67-73D98475604D}" dt="2022-07-13T01:15:55.441" v="16" actId="207"/>
          <ac:spMkLst>
            <pc:docMk/>
            <pc:sldMk cId="3637286819" sldId="264"/>
            <ac:spMk id="12" creationId="{35A1149A-787A-E273-F36A-66A3F648677B}"/>
          </ac:spMkLst>
        </pc:spChg>
        <pc:cxnChg chg="add mod">
          <ac:chgData name="Bai, Wushuang" userId="08313185-81e5-4dc5-a3b5-3eb13206e8d2" providerId="ADAL" clId="{15CAC24C-2BC7-4F4F-BC67-73D98475604D}" dt="2022-07-13T01:15:40.093" v="9" actId="1582"/>
          <ac:cxnSpMkLst>
            <pc:docMk/>
            <pc:sldMk cId="3637286819" sldId="264"/>
            <ac:cxnSpMk id="8" creationId="{0CA1B3B2-5619-89FC-BE93-0F99D0B80F14}"/>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BE8F-0E36-7BD3-568C-F9617A6226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58472C-7AC2-C248-88C0-E572D4040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819C5-F5CB-FFDF-01CD-BE098B28C4ED}"/>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5" name="Footer Placeholder 4">
            <a:extLst>
              <a:ext uri="{FF2B5EF4-FFF2-40B4-BE49-F238E27FC236}">
                <a16:creationId xmlns:a16="http://schemas.microsoft.com/office/drawing/2014/main" id="{A81587E7-1510-1D8C-5740-755AE6710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29D94-6181-E4E6-F716-6E9404243D53}"/>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4056405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4E8F-1937-FFB3-180A-1AA0A93259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CFFC47-FF0F-3F3A-2CFE-496353358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8096FF-FCA8-C19B-6A7D-C27FADFBE92D}"/>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5" name="Footer Placeholder 4">
            <a:extLst>
              <a:ext uri="{FF2B5EF4-FFF2-40B4-BE49-F238E27FC236}">
                <a16:creationId xmlns:a16="http://schemas.microsoft.com/office/drawing/2014/main" id="{C5CC314E-2E2D-4E28-3639-AD32CBA9E4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8F1E7-2EC3-2407-6679-00FAE2437176}"/>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261854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258167-DEA0-DB5B-A85D-B8AF5E5BF5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669026-DA47-1E40-ACC0-DD1AA4989F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3D07F-AEE3-70B0-5743-2539E8318408}"/>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5" name="Footer Placeholder 4">
            <a:extLst>
              <a:ext uri="{FF2B5EF4-FFF2-40B4-BE49-F238E27FC236}">
                <a16:creationId xmlns:a16="http://schemas.microsoft.com/office/drawing/2014/main" id="{7C257451-3F97-76FF-4CE1-6A50CAE4E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626B9-7212-2933-7AF9-258E2466DFED}"/>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241769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AB46-30EB-80BF-7884-9FEF3D847E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C6FA54-A3A7-8F53-94CD-432A06F0A3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C8835-6977-32EB-A101-587E07F5BC66}"/>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5" name="Footer Placeholder 4">
            <a:extLst>
              <a:ext uri="{FF2B5EF4-FFF2-40B4-BE49-F238E27FC236}">
                <a16:creationId xmlns:a16="http://schemas.microsoft.com/office/drawing/2014/main" id="{29A0C3F3-39CA-BA20-B68C-A08BBED35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ACD79-599B-5EB7-8605-822691977EB5}"/>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4063299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CDFF-21E4-5071-46B3-359917B09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5100D1-027F-BD32-154C-03B8C61CF8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AFDDFD-0EE2-3B1B-A5E8-A453D29A9075}"/>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5" name="Footer Placeholder 4">
            <a:extLst>
              <a:ext uri="{FF2B5EF4-FFF2-40B4-BE49-F238E27FC236}">
                <a16:creationId xmlns:a16="http://schemas.microsoft.com/office/drawing/2014/main" id="{D2420F05-1E3B-E78C-16C7-D5FEC01F1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1E6D9-6F24-B441-A762-219C5A25F101}"/>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1536964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C08E-7C88-32F5-B594-0BAA0FDFF9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DF25E4-0A86-6BBC-6E35-B965435984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C37C2C-7A83-1ECB-7707-7ADEAF5B5E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173011-4968-54D0-2D41-9B50B3273514}"/>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6" name="Footer Placeholder 5">
            <a:extLst>
              <a:ext uri="{FF2B5EF4-FFF2-40B4-BE49-F238E27FC236}">
                <a16:creationId xmlns:a16="http://schemas.microsoft.com/office/drawing/2014/main" id="{8DC3D7D1-2CC7-B535-3514-074D2D7110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9D754-B05D-C5C7-54FF-F94E2EB8973D}"/>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2709240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6D25-68CE-3B8C-BC22-3420D821D6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CE13B3-838F-462A-3A30-93A4881A37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95E85-B1D0-EB9A-8799-69B1D3B476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1AD611-05BC-4E5E-B8E6-0EDEDA9F7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B601B2-CDCD-2BAB-4183-06872FE2C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E51BAA-69AF-E9B8-6149-0A7E87D00EAE}"/>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8" name="Footer Placeholder 7">
            <a:extLst>
              <a:ext uri="{FF2B5EF4-FFF2-40B4-BE49-F238E27FC236}">
                <a16:creationId xmlns:a16="http://schemas.microsoft.com/office/drawing/2014/main" id="{3822AC89-2684-133A-2423-77FC31989B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422663-A563-F12C-CE59-8A5ED714D8B9}"/>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3035813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E32E-EB12-75F9-330F-AE82D75837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DCB5C7-AD8E-39D0-423D-EFAE595E5B42}"/>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4" name="Footer Placeholder 3">
            <a:extLst>
              <a:ext uri="{FF2B5EF4-FFF2-40B4-BE49-F238E27FC236}">
                <a16:creationId xmlns:a16="http://schemas.microsoft.com/office/drawing/2014/main" id="{22ADF124-D0D2-52BB-89EA-05566EFC49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479DAF-103C-E516-8707-63503698A05E}"/>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969744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D15A58-4391-F342-3074-89D07D3F889E}"/>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3" name="Footer Placeholder 2">
            <a:extLst>
              <a:ext uri="{FF2B5EF4-FFF2-40B4-BE49-F238E27FC236}">
                <a16:creationId xmlns:a16="http://schemas.microsoft.com/office/drawing/2014/main" id="{2D861A9C-772F-F62E-2D80-AC7C6BBD97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20DCD8-7576-5980-D17E-2AD9E9ABF954}"/>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4284449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8B7F-A5F1-51A5-E945-429658D860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F9EBD-0FE7-2B62-7465-13A93D7BF9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C56DB3-69DE-1102-0318-AD69B3A9F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6B0A38-36E0-D39A-6623-3F87D02FA073}"/>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6" name="Footer Placeholder 5">
            <a:extLst>
              <a:ext uri="{FF2B5EF4-FFF2-40B4-BE49-F238E27FC236}">
                <a16:creationId xmlns:a16="http://schemas.microsoft.com/office/drawing/2014/main" id="{0AA79EF8-9882-90CA-3F7C-965C473AE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1F8A9-FB8A-ABC9-E84A-09EA496A295A}"/>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24087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47F6-F473-C0E2-D536-9510624798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9513B1-79F0-BDB2-7E20-2B7B2326B6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85004A-FF71-8577-0819-479B87061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22F70-2E21-AFC4-B5B5-DFAE9FE2E236}"/>
              </a:ext>
            </a:extLst>
          </p:cNvPr>
          <p:cNvSpPr>
            <a:spLocks noGrp="1"/>
          </p:cNvSpPr>
          <p:nvPr>
            <p:ph type="dt" sz="half" idx="10"/>
          </p:nvPr>
        </p:nvSpPr>
        <p:spPr/>
        <p:txBody>
          <a:bodyPr/>
          <a:lstStyle/>
          <a:p>
            <a:fld id="{95C7E16C-77EC-4D40-9A46-E0B8717D6948}" type="datetimeFigureOut">
              <a:rPr lang="en-US" smtClean="0"/>
              <a:t>7/12/2022</a:t>
            </a:fld>
            <a:endParaRPr lang="en-US"/>
          </a:p>
        </p:txBody>
      </p:sp>
      <p:sp>
        <p:nvSpPr>
          <p:cNvPr id="6" name="Footer Placeholder 5">
            <a:extLst>
              <a:ext uri="{FF2B5EF4-FFF2-40B4-BE49-F238E27FC236}">
                <a16:creationId xmlns:a16="http://schemas.microsoft.com/office/drawing/2014/main" id="{8E114DB1-DC26-6CF7-64C6-46F8E59AB9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EA388-09D2-ACF2-3C04-83C7D3C843F5}"/>
              </a:ext>
            </a:extLst>
          </p:cNvPr>
          <p:cNvSpPr>
            <a:spLocks noGrp="1"/>
          </p:cNvSpPr>
          <p:nvPr>
            <p:ph type="sldNum" sz="quarter" idx="12"/>
          </p:nvPr>
        </p:nvSpPr>
        <p:spPr/>
        <p:txBody>
          <a:bodyPr/>
          <a:lstStyle/>
          <a:p>
            <a:fld id="{18EE3A05-E7EA-4FC9-A93E-3FC36D6F02F3}" type="slidenum">
              <a:rPr lang="en-US" smtClean="0"/>
              <a:t>‹#›</a:t>
            </a:fld>
            <a:endParaRPr lang="en-US"/>
          </a:p>
        </p:txBody>
      </p:sp>
    </p:spTree>
    <p:extLst>
      <p:ext uri="{BB962C8B-B14F-4D97-AF65-F5344CB8AC3E}">
        <p14:creationId xmlns:p14="http://schemas.microsoft.com/office/powerpoint/2010/main" val="2139345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F81AC8-EAF5-D030-9990-CA0C750E5E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6972F5-CC74-FEED-7805-085B6D8448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A5BD0-0E88-AAD3-C2A6-5BC1591A73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7E16C-77EC-4D40-9A46-E0B8717D6948}" type="datetimeFigureOut">
              <a:rPr lang="en-US" smtClean="0"/>
              <a:t>7/12/2022</a:t>
            </a:fld>
            <a:endParaRPr lang="en-US"/>
          </a:p>
        </p:txBody>
      </p:sp>
      <p:sp>
        <p:nvSpPr>
          <p:cNvPr id="5" name="Footer Placeholder 4">
            <a:extLst>
              <a:ext uri="{FF2B5EF4-FFF2-40B4-BE49-F238E27FC236}">
                <a16:creationId xmlns:a16="http://schemas.microsoft.com/office/drawing/2014/main" id="{EEC94A03-EF72-B2C1-0038-F15C7375B2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32BEA3-AF11-AF36-DBF8-CD1F79707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E3A05-E7EA-4FC9-A93E-3FC36D6F02F3}" type="slidenum">
              <a:rPr lang="en-US" smtClean="0"/>
              <a:t>‹#›</a:t>
            </a:fld>
            <a:endParaRPr lang="en-US"/>
          </a:p>
        </p:txBody>
      </p:sp>
    </p:spTree>
    <p:extLst>
      <p:ext uri="{BB962C8B-B14F-4D97-AF65-F5344CB8AC3E}">
        <p14:creationId xmlns:p14="http://schemas.microsoft.com/office/powerpoint/2010/main" val="2804151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7263-7DFC-4B8B-A1EA-3AF80FCA5B49}"/>
              </a:ext>
            </a:extLst>
          </p:cNvPr>
          <p:cNvSpPr>
            <a:spLocks noGrp="1"/>
          </p:cNvSpPr>
          <p:nvPr>
            <p:ph type="ctrTitle"/>
          </p:nvPr>
        </p:nvSpPr>
        <p:spPr/>
        <p:txBody>
          <a:bodyPr/>
          <a:lstStyle/>
          <a:p>
            <a:r>
              <a:rPr lang="en-US" dirty="0"/>
              <a:t>How to simulate State College in SUMO</a:t>
            </a:r>
          </a:p>
        </p:txBody>
      </p:sp>
      <p:sp>
        <p:nvSpPr>
          <p:cNvPr id="3" name="Subtitle 2">
            <a:extLst>
              <a:ext uri="{FF2B5EF4-FFF2-40B4-BE49-F238E27FC236}">
                <a16:creationId xmlns:a16="http://schemas.microsoft.com/office/drawing/2014/main" id="{B4ECCF65-84E7-5489-CF2A-3329DAF939AC}"/>
              </a:ext>
            </a:extLst>
          </p:cNvPr>
          <p:cNvSpPr>
            <a:spLocks noGrp="1"/>
          </p:cNvSpPr>
          <p:nvPr>
            <p:ph type="subTitle" idx="1"/>
          </p:nvPr>
        </p:nvSpPr>
        <p:spPr/>
        <p:txBody>
          <a:bodyPr/>
          <a:lstStyle/>
          <a:p>
            <a:r>
              <a:rPr lang="en-US" dirty="0"/>
              <a:t>Wushuang Bai</a:t>
            </a:r>
          </a:p>
        </p:txBody>
      </p:sp>
    </p:spTree>
    <p:extLst>
      <p:ext uri="{BB962C8B-B14F-4D97-AF65-F5344CB8AC3E}">
        <p14:creationId xmlns:p14="http://schemas.microsoft.com/office/powerpoint/2010/main" val="3973743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8FE7-6EF5-DF48-801F-9C32FD82337B}"/>
              </a:ext>
            </a:extLst>
          </p:cNvPr>
          <p:cNvSpPr>
            <a:spLocks noGrp="1"/>
          </p:cNvSpPr>
          <p:nvPr>
            <p:ph type="title"/>
          </p:nvPr>
        </p:nvSpPr>
        <p:spPr>
          <a:xfrm>
            <a:off x="280147" y="329872"/>
            <a:ext cx="10515600" cy="702329"/>
          </a:xfrm>
        </p:spPr>
        <p:txBody>
          <a:bodyPr>
            <a:normAutofit fontScale="90000"/>
          </a:bodyPr>
          <a:lstStyle/>
          <a:p>
            <a:r>
              <a:rPr lang="en-US" dirty="0"/>
              <a:t>Step 7. If you zoom in, you can see the vehicles running on streets.</a:t>
            </a:r>
          </a:p>
        </p:txBody>
      </p:sp>
      <p:pic>
        <p:nvPicPr>
          <p:cNvPr id="5" name="Picture 4">
            <a:extLst>
              <a:ext uri="{FF2B5EF4-FFF2-40B4-BE49-F238E27FC236}">
                <a16:creationId xmlns:a16="http://schemas.microsoft.com/office/drawing/2014/main" id="{F891D8D2-A100-9C85-2F8B-AC8BBDD6D5D9}"/>
              </a:ext>
            </a:extLst>
          </p:cNvPr>
          <p:cNvPicPr>
            <a:picLocks noChangeAspect="1"/>
          </p:cNvPicPr>
          <p:nvPr/>
        </p:nvPicPr>
        <p:blipFill>
          <a:blip r:embed="rId2"/>
          <a:stretch>
            <a:fillRect/>
          </a:stretch>
        </p:blipFill>
        <p:spPr>
          <a:xfrm>
            <a:off x="1167778" y="1226970"/>
            <a:ext cx="8675470" cy="5402430"/>
          </a:xfrm>
          <a:prstGeom prst="rect">
            <a:avLst/>
          </a:prstGeom>
        </p:spPr>
      </p:pic>
    </p:spTree>
    <p:extLst>
      <p:ext uri="{BB962C8B-B14F-4D97-AF65-F5344CB8AC3E}">
        <p14:creationId xmlns:p14="http://schemas.microsoft.com/office/powerpoint/2010/main" val="3170734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79AD-31D1-993B-2FB3-F2C57F00EFEB}"/>
              </a:ext>
            </a:extLst>
          </p:cNvPr>
          <p:cNvSpPr>
            <a:spLocks noGrp="1"/>
          </p:cNvSpPr>
          <p:nvPr>
            <p:ph type="title"/>
          </p:nvPr>
        </p:nvSpPr>
        <p:spPr/>
        <p:txBody>
          <a:bodyPr/>
          <a:lstStyle/>
          <a:p>
            <a:r>
              <a:rPr lang="en-US" dirty="0"/>
              <a:t>Files have been generated to reproduce the simulation. </a:t>
            </a:r>
          </a:p>
        </p:txBody>
      </p:sp>
      <p:sp>
        <p:nvSpPr>
          <p:cNvPr id="3" name="Content Placeholder 2">
            <a:extLst>
              <a:ext uri="{FF2B5EF4-FFF2-40B4-BE49-F238E27FC236}">
                <a16:creationId xmlns:a16="http://schemas.microsoft.com/office/drawing/2014/main" id="{AFC09E87-2D7A-A4E5-C815-FCC299464B8B}"/>
              </a:ext>
            </a:extLst>
          </p:cNvPr>
          <p:cNvSpPr>
            <a:spLocks noGrp="1"/>
          </p:cNvSpPr>
          <p:nvPr>
            <p:ph idx="1"/>
          </p:nvPr>
        </p:nvSpPr>
        <p:spPr/>
        <p:txBody>
          <a:bodyPr/>
          <a:lstStyle/>
          <a:p>
            <a:r>
              <a:rPr lang="en-US" dirty="0"/>
              <a:t>The files can be found at: </a:t>
            </a:r>
            <a:r>
              <a:rPr lang="en-US" sz="2400" dirty="0"/>
              <a:t>https://github.com/ivsg-psu/TrafficSimulators_GettingStartedWithDifferrentSimulators_GettingStartedWithSUMO/tree/main/Data</a:t>
            </a:r>
          </a:p>
          <a:p>
            <a:r>
              <a:rPr lang="en-US" dirty="0"/>
              <a:t>This document can be found at: </a:t>
            </a:r>
            <a:r>
              <a:rPr lang="en-US" sz="2400" dirty="0"/>
              <a:t>https://github.com/ivsg-psu/TrafficSimulators_GettingStartedWithDifferrentSimulators_GettingStartedWithSUMO/tree/main/Documents</a:t>
            </a:r>
            <a:endParaRPr lang="en-US" dirty="0"/>
          </a:p>
        </p:txBody>
      </p:sp>
    </p:spTree>
    <p:extLst>
      <p:ext uri="{BB962C8B-B14F-4D97-AF65-F5344CB8AC3E}">
        <p14:creationId xmlns:p14="http://schemas.microsoft.com/office/powerpoint/2010/main" val="383512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F8FF0-88CC-D6F3-1F7B-3A047C28063C}"/>
              </a:ext>
            </a:extLst>
          </p:cNvPr>
          <p:cNvSpPr>
            <a:spLocks noGrp="1"/>
          </p:cNvSpPr>
          <p:nvPr>
            <p:ph type="title"/>
          </p:nvPr>
        </p:nvSpPr>
        <p:spPr>
          <a:xfrm>
            <a:off x="293317" y="903744"/>
            <a:ext cx="10515600" cy="1325563"/>
          </a:xfrm>
        </p:spPr>
        <p:txBody>
          <a:bodyPr>
            <a:noAutofit/>
          </a:bodyPr>
          <a:lstStyle/>
          <a:p>
            <a:r>
              <a:rPr lang="en-US" sz="3600" dirty="0"/>
              <a:t>The purpose of this presentation is to show how to import a map from OSM, define the demand, and simulate it in SUMO. This presentation uses State College, Pennsylvania, USA as an example, however the procedure can be applied to any other area to be simulated.</a:t>
            </a:r>
          </a:p>
        </p:txBody>
      </p:sp>
    </p:spTree>
    <p:extLst>
      <p:ext uri="{BB962C8B-B14F-4D97-AF65-F5344CB8AC3E}">
        <p14:creationId xmlns:p14="http://schemas.microsoft.com/office/powerpoint/2010/main" val="237142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19BE-822B-423E-BBD1-7E2CDB169B40}"/>
              </a:ext>
            </a:extLst>
          </p:cNvPr>
          <p:cNvSpPr>
            <a:spLocks noGrp="1"/>
          </p:cNvSpPr>
          <p:nvPr>
            <p:ph type="title"/>
          </p:nvPr>
        </p:nvSpPr>
        <p:spPr/>
        <p:txBody>
          <a:bodyPr/>
          <a:lstStyle/>
          <a:p>
            <a:r>
              <a:rPr lang="en-US" dirty="0"/>
              <a:t>The hardware and software running this example is below</a:t>
            </a:r>
          </a:p>
        </p:txBody>
      </p:sp>
      <p:sp>
        <p:nvSpPr>
          <p:cNvPr id="3" name="Content Placeholder 2">
            <a:extLst>
              <a:ext uri="{FF2B5EF4-FFF2-40B4-BE49-F238E27FC236}">
                <a16:creationId xmlns:a16="http://schemas.microsoft.com/office/drawing/2014/main" id="{214D16CA-5026-F883-4C59-5F665FB952CD}"/>
              </a:ext>
            </a:extLst>
          </p:cNvPr>
          <p:cNvSpPr>
            <a:spLocks noGrp="1"/>
          </p:cNvSpPr>
          <p:nvPr>
            <p:ph idx="1"/>
          </p:nvPr>
        </p:nvSpPr>
        <p:spPr/>
        <p:txBody>
          <a:bodyPr/>
          <a:lstStyle/>
          <a:p>
            <a:r>
              <a:rPr lang="en-US" dirty="0"/>
              <a:t>Hardware:</a:t>
            </a:r>
          </a:p>
          <a:p>
            <a:pPr lvl="1"/>
            <a:r>
              <a:rPr lang="en-US" dirty="0"/>
              <a:t>OS:  Windows 10 (Note that this example used Windows, since the tool, </a:t>
            </a:r>
            <a:r>
              <a:rPr lang="en-US" dirty="0" err="1"/>
              <a:t>OSMWebWizard</a:t>
            </a:r>
            <a:r>
              <a:rPr lang="en-US" dirty="0"/>
              <a:t>, which is used to generate road network and demand from OSM, ran into errors on Ubuntu )</a:t>
            </a:r>
          </a:p>
          <a:p>
            <a:pPr lvl="1"/>
            <a:r>
              <a:rPr lang="en-US" dirty="0"/>
              <a:t>Processor: AMD Ryzen 7 1700X Eight-Core Processor</a:t>
            </a:r>
          </a:p>
          <a:p>
            <a:pPr lvl="1"/>
            <a:r>
              <a:rPr lang="en-US" dirty="0"/>
              <a:t>RAM: 16.0 GM</a:t>
            </a:r>
          </a:p>
          <a:p>
            <a:pPr marL="0" indent="0">
              <a:buNone/>
            </a:pPr>
            <a:endParaRPr lang="en-US" dirty="0"/>
          </a:p>
          <a:p>
            <a:r>
              <a:rPr lang="en-US" dirty="0"/>
              <a:t>Software:</a:t>
            </a:r>
          </a:p>
          <a:p>
            <a:pPr lvl="1"/>
            <a:r>
              <a:rPr lang="en-US" dirty="0"/>
              <a:t>SUMO 1.13.0</a:t>
            </a:r>
          </a:p>
          <a:p>
            <a:pPr lvl="1"/>
            <a:endParaRPr lang="en-US" dirty="0"/>
          </a:p>
        </p:txBody>
      </p:sp>
    </p:spTree>
    <p:extLst>
      <p:ext uri="{BB962C8B-B14F-4D97-AF65-F5344CB8AC3E}">
        <p14:creationId xmlns:p14="http://schemas.microsoft.com/office/powerpoint/2010/main" val="273797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F8FC-D314-BC8E-6371-D569497936AE}"/>
              </a:ext>
            </a:extLst>
          </p:cNvPr>
          <p:cNvSpPr>
            <a:spLocks noGrp="1"/>
          </p:cNvSpPr>
          <p:nvPr>
            <p:ph type="title"/>
          </p:nvPr>
        </p:nvSpPr>
        <p:spPr>
          <a:xfrm>
            <a:off x="518787" y="163585"/>
            <a:ext cx="10515600" cy="1325563"/>
          </a:xfrm>
        </p:spPr>
        <p:txBody>
          <a:bodyPr/>
          <a:lstStyle/>
          <a:p>
            <a:r>
              <a:rPr lang="en-US" dirty="0"/>
              <a:t>Step 1. Run </a:t>
            </a:r>
            <a:r>
              <a:rPr lang="en-US" dirty="0" err="1"/>
              <a:t>OSMWebWizard</a:t>
            </a:r>
            <a:r>
              <a:rPr lang="en-US" dirty="0"/>
              <a:t> by running command “python3 osmWebWizard.py”.</a:t>
            </a:r>
          </a:p>
        </p:txBody>
      </p:sp>
      <p:pic>
        <p:nvPicPr>
          <p:cNvPr id="4" name="Picture 3">
            <a:extLst>
              <a:ext uri="{FF2B5EF4-FFF2-40B4-BE49-F238E27FC236}">
                <a16:creationId xmlns:a16="http://schemas.microsoft.com/office/drawing/2014/main" id="{7FED75BB-9162-D98F-999B-C10B55FF99A3}"/>
              </a:ext>
            </a:extLst>
          </p:cNvPr>
          <p:cNvPicPr>
            <a:picLocks noChangeAspect="1"/>
          </p:cNvPicPr>
          <p:nvPr/>
        </p:nvPicPr>
        <p:blipFill>
          <a:blip r:embed="rId2"/>
          <a:stretch>
            <a:fillRect/>
          </a:stretch>
        </p:blipFill>
        <p:spPr>
          <a:xfrm>
            <a:off x="1430055" y="1439044"/>
            <a:ext cx="9331890" cy="5065883"/>
          </a:xfrm>
          <a:prstGeom prst="rect">
            <a:avLst/>
          </a:prstGeom>
        </p:spPr>
      </p:pic>
    </p:spTree>
    <p:extLst>
      <p:ext uri="{BB962C8B-B14F-4D97-AF65-F5344CB8AC3E}">
        <p14:creationId xmlns:p14="http://schemas.microsoft.com/office/powerpoint/2010/main" val="5586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BA61-3CAE-2D29-9AA6-97E965AEE9D6}"/>
              </a:ext>
            </a:extLst>
          </p:cNvPr>
          <p:cNvSpPr>
            <a:spLocks noGrp="1"/>
          </p:cNvSpPr>
          <p:nvPr>
            <p:ph type="title"/>
          </p:nvPr>
        </p:nvSpPr>
        <p:spPr>
          <a:xfrm>
            <a:off x="219205" y="56367"/>
            <a:ext cx="10515600" cy="974834"/>
          </a:xfrm>
        </p:spPr>
        <p:txBody>
          <a:bodyPr>
            <a:normAutofit/>
          </a:bodyPr>
          <a:lstStyle/>
          <a:p>
            <a:r>
              <a:rPr lang="en-US" sz="2800" dirty="0"/>
              <a:t>Step 2. Search for State College by inputting “State College” and clicking on “Search”</a:t>
            </a:r>
          </a:p>
        </p:txBody>
      </p:sp>
      <p:pic>
        <p:nvPicPr>
          <p:cNvPr id="4" name="Picture 3">
            <a:extLst>
              <a:ext uri="{FF2B5EF4-FFF2-40B4-BE49-F238E27FC236}">
                <a16:creationId xmlns:a16="http://schemas.microsoft.com/office/drawing/2014/main" id="{5F6C54AD-A149-3CD9-24F4-3B24C2618A4A}"/>
              </a:ext>
            </a:extLst>
          </p:cNvPr>
          <p:cNvPicPr>
            <a:picLocks noChangeAspect="1"/>
          </p:cNvPicPr>
          <p:nvPr/>
        </p:nvPicPr>
        <p:blipFill>
          <a:blip r:embed="rId2"/>
          <a:stretch>
            <a:fillRect/>
          </a:stretch>
        </p:blipFill>
        <p:spPr>
          <a:xfrm>
            <a:off x="557408" y="1031201"/>
            <a:ext cx="10609546" cy="5759467"/>
          </a:xfrm>
          <a:prstGeom prst="rect">
            <a:avLst/>
          </a:prstGeom>
        </p:spPr>
      </p:pic>
      <p:sp>
        <p:nvSpPr>
          <p:cNvPr id="5" name="Rectangle 4">
            <a:extLst>
              <a:ext uri="{FF2B5EF4-FFF2-40B4-BE49-F238E27FC236}">
                <a16:creationId xmlns:a16="http://schemas.microsoft.com/office/drawing/2014/main" id="{7F88C19E-D9BC-8CA5-C4E2-3BD64D6AB3CB}"/>
              </a:ext>
            </a:extLst>
          </p:cNvPr>
          <p:cNvSpPr/>
          <p:nvPr/>
        </p:nvSpPr>
        <p:spPr>
          <a:xfrm>
            <a:off x="9500992" y="2235896"/>
            <a:ext cx="1327759" cy="4509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30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CDC8-53DD-03B7-02E3-A3754BE3F64D}"/>
              </a:ext>
            </a:extLst>
          </p:cNvPr>
          <p:cNvSpPr>
            <a:spLocks noGrp="1"/>
          </p:cNvSpPr>
          <p:nvPr>
            <p:ph type="title"/>
          </p:nvPr>
        </p:nvSpPr>
        <p:spPr>
          <a:xfrm>
            <a:off x="324633" y="102078"/>
            <a:ext cx="10515600" cy="1325563"/>
          </a:xfrm>
        </p:spPr>
        <p:txBody>
          <a:bodyPr>
            <a:noAutofit/>
          </a:bodyPr>
          <a:lstStyle/>
          <a:p>
            <a:r>
              <a:rPr lang="en-US" sz="3200" dirty="0"/>
              <a:t>Step 3. select the area you want to simulate by clicking “select area”. Note that the bigger area you select, the longer it takes to generate the simulation files. </a:t>
            </a:r>
          </a:p>
        </p:txBody>
      </p:sp>
      <p:pic>
        <p:nvPicPr>
          <p:cNvPr id="4" name="Picture 3">
            <a:extLst>
              <a:ext uri="{FF2B5EF4-FFF2-40B4-BE49-F238E27FC236}">
                <a16:creationId xmlns:a16="http://schemas.microsoft.com/office/drawing/2014/main" id="{3E59C6B7-DF84-A18C-C4C2-C04596532663}"/>
              </a:ext>
            </a:extLst>
          </p:cNvPr>
          <p:cNvPicPr>
            <a:picLocks noChangeAspect="1"/>
          </p:cNvPicPr>
          <p:nvPr/>
        </p:nvPicPr>
        <p:blipFill>
          <a:blip r:embed="rId2"/>
          <a:stretch>
            <a:fillRect/>
          </a:stretch>
        </p:blipFill>
        <p:spPr>
          <a:xfrm>
            <a:off x="1130676" y="1427641"/>
            <a:ext cx="9709557" cy="5270902"/>
          </a:xfrm>
          <a:prstGeom prst="rect">
            <a:avLst/>
          </a:prstGeom>
        </p:spPr>
      </p:pic>
      <p:sp>
        <p:nvSpPr>
          <p:cNvPr id="5" name="Rectangle 4">
            <a:extLst>
              <a:ext uri="{FF2B5EF4-FFF2-40B4-BE49-F238E27FC236}">
                <a16:creationId xmlns:a16="http://schemas.microsoft.com/office/drawing/2014/main" id="{BFFC45C8-2BB8-8DFD-7763-4992243D430A}"/>
              </a:ext>
            </a:extLst>
          </p:cNvPr>
          <p:cNvSpPr/>
          <p:nvPr/>
        </p:nvSpPr>
        <p:spPr>
          <a:xfrm>
            <a:off x="9278471" y="3328147"/>
            <a:ext cx="1561762" cy="2554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009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636B-5C9A-50E5-A7EE-6E7A4D665D7B}"/>
              </a:ext>
            </a:extLst>
          </p:cNvPr>
          <p:cNvSpPr>
            <a:spLocks noGrp="1"/>
          </p:cNvSpPr>
          <p:nvPr>
            <p:ph type="title"/>
          </p:nvPr>
        </p:nvSpPr>
        <p:spPr>
          <a:xfrm>
            <a:off x="172570" y="168088"/>
            <a:ext cx="11459135" cy="957824"/>
          </a:xfrm>
        </p:spPr>
        <p:txBody>
          <a:bodyPr>
            <a:noAutofit/>
          </a:bodyPr>
          <a:lstStyle/>
          <a:p>
            <a:r>
              <a:rPr lang="en-US" sz="3200" dirty="0"/>
              <a:t>Step 4. Select options. For the purpose of simplicity, we disable Add polygons(which imports buildings) and enable Car-only Network(which import only roads for passenger vehicles).  </a:t>
            </a:r>
          </a:p>
        </p:txBody>
      </p:sp>
      <p:pic>
        <p:nvPicPr>
          <p:cNvPr id="4" name="Picture 3">
            <a:extLst>
              <a:ext uri="{FF2B5EF4-FFF2-40B4-BE49-F238E27FC236}">
                <a16:creationId xmlns:a16="http://schemas.microsoft.com/office/drawing/2014/main" id="{6ED7404B-6BF4-8819-1C2E-49A57FD3C015}"/>
              </a:ext>
            </a:extLst>
          </p:cNvPr>
          <p:cNvPicPr>
            <a:picLocks noChangeAspect="1"/>
          </p:cNvPicPr>
          <p:nvPr/>
        </p:nvPicPr>
        <p:blipFill>
          <a:blip r:embed="rId2"/>
          <a:stretch>
            <a:fillRect/>
          </a:stretch>
        </p:blipFill>
        <p:spPr>
          <a:xfrm>
            <a:off x="1008530" y="1414716"/>
            <a:ext cx="9883588" cy="5366479"/>
          </a:xfrm>
          <a:prstGeom prst="rect">
            <a:avLst/>
          </a:prstGeom>
        </p:spPr>
      </p:pic>
      <p:sp>
        <p:nvSpPr>
          <p:cNvPr id="5" name="Rectangle 4">
            <a:extLst>
              <a:ext uri="{FF2B5EF4-FFF2-40B4-BE49-F238E27FC236}">
                <a16:creationId xmlns:a16="http://schemas.microsoft.com/office/drawing/2014/main" id="{42FE603E-B703-7E7B-61FF-21E63E69E4E0}"/>
              </a:ext>
            </a:extLst>
          </p:cNvPr>
          <p:cNvSpPr/>
          <p:nvPr/>
        </p:nvSpPr>
        <p:spPr>
          <a:xfrm>
            <a:off x="9614647" y="3052482"/>
            <a:ext cx="1425388" cy="8202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77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B8FD-E2FA-8A39-A48F-55115DCDBCDC}"/>
              </a:ext>
            </a:extLst>
          </p:cNvPr>
          <p:cNvSpPr>
            <a:spLocks noGrp="1"/>
          </p:cNvSpPr>
          <p:nvPr>
            <p:ph type="title"/>
          </p:nvPr>
        </p:nvSpPr>
        <p:spPr>
          <a:xfrm>
            <a:off x="495300" y="89461"/>
            <a:ext cx="10515600" cy="1325563"/>
          </a:xfrm>
        </p:spPr>
        <p:txBody>
          <a:bodyPr>
            <a:normAutofit fontScale="90000"/>
          </a:bodyPr>
          <a:lstStyle/>
          <a:p>
            <a:r>
              <a:rPr lang="en-US" dirty="0"/>
              <a:t>Step 5. Click on “Generate Scenario” to generate files to run the simulation. SUMO-GUI pops up. </a:t>
            </a:r>
          </a:p>
        </p:txBody>
      </p:sp>
      <p:pic>
        <p:nvPicPr>
          <p:cNvPr id="5" name="Picture 4">
            <a:extLst>
              <a:ext uri="{FF2B5EF4-FFF2-40B4-BE49-F238E27FC236}">
                <a16:creationId xmlns:a16="http://schemas.microsoft.com/office/drawing/2014/main" id="{F6173CD0-CB12-FC2B-5E60-673BDDC7E75A}"/>
              </a:ext>
            </a:extLst>
          </p:cNvPr>
          <p:cNvPicPr>
            <a:picLocks noChangeAspect="1"/>
          </p:cNvPicPr>
          <p:nvPr/>
        </p:nvPicPr>
        <p:blipFill>
          <a:blip r:embed="rId2"/>
          <a:stretch>
            <a:fillRect/>
          </a:stretch>
        </p:blipFill>
        <p:spPr>
          <a:xfrm>
            <a:off x="1181100" y="1267106"/>
            <a:ext cx="8740581" cy="5442976"/>
          </a:xfrm>
          <a:prstGeom prst="rect">
            <a:avLst/>
          </a:prstGeom>
        </p:spPr>
      </p:pic>
    </p:spTree>
    <p:extLst>
      <p:ext uri="{BB962C8B-B14F-4D97-AF65-F5344CB8AC3E}">
        <p14:creationId xmlns:p14="http://schemas.microsoft.com/office/powerpoint/2010/main" val="380090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CDB0-D7D6-F043-7176-4AA0FA149E5B}"/>
              </a:ext>
            </a:extLst>
          </p:cNvPr>
          <p:cNvSpPr>
            <a:spLocks noGrp="1"/>
          </p:cNvSpPr>
          <p:nvPr>
            <p:ph type="title"/>
          </p:nvPr>
        </p:nvSpPr>
        <p:spPr>
          <a:xfrm>
            <a:off x="329453" y="152727"/>
            <a:ext cx="10515600" cy="662782"/>
          </a:xfrm>
        </p:spPr>
        <p:txBody>
          <a:bodyPr>
            <a:normAutofit fontScale="90000"/>
          </a:bodyPr>
          <a:lstStyle/>
          <a:p>
            <a:r>
              <a:rPr lang="en-US" sz="3600" dirty="0"/>
              <a:t>Step 6. Click on play button to run the simulation. Note that in this view, vehicles look very small.  </a:t>
            </a:r>
          </a:p>
        </p:txBody>
      </p:sp>
      <p:pic>
        <p:nvPicPr>
          <p:cNvPr id="5" name="Picture 4">
            <a:extLst>
              <a:ext uri="{FF2B5EF4-FFF2-40B4-BE49-F238E27FC236}">
                <a16:creationId xmlns:a16="http://schemas.microsoft.com/office/drawing/2014/main" id="{7FD10CDB-CB4E-3128-1494-A099D5AB96B7}"/>
              </a:ext>
            </a:extLst>
          </p:cNvPr>
          <p:cNvPicPr>
            <a:picLocks noChangeAspect="1"/>
          </p:cNvPicPr>
          <p:nvPr/>
        </p:nvPicPr>
        <p:blipFill>
          <a:blip r:embed="rId2"/>
          <a:stretch>
            <a:fillRect/>
          </a:stretch>
        </p:blipFill>
        <p:spPr>
          <a:xfrm>
            <a:off x="1329142" y="1168231"/>
            <a:ext cx="8715811" cy="5427551"/>
          </a:xfrm>
          <a:prstGeom prst="rect">
            <a:avLst/>
          </a:prstGeom>
        </p:spPr>
      </p:pic>
      <p:sp>
        <p:nvSpPr>
          <p:cNvPr id="6" name="Rectangle 5">
            <a:extLst>
              <a:ext uri="{FF2B5EF4-FFF2-40B4-BE49-F238E27FC236}">
                <a16:creationId xmlns:a16="http://schemas.microsoft.com/office/drawing/2014/main" id="{BB5F5BA6-6B5F-06AD-8E50-0CF9869A2CC8}"/>
              </a:ext>
            </a:extLst>
          </p:cNvPr>
          <p:cNvSpPr/>
          <p:nvPr/>
        </p:nvSpPr>
        <p:spPr>
          <a:xfrm>
            <a:off x="1822076" y="1459006"/>
            <a:ext cx="188259" cy="1949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CA1B3B2-5619-89FC-BE93-0F99D0B80F14}"/>
              </a:ext>
            </a:extLst>
          </p:cNvPr>
          <p:cNvCxnSpPr>
            <a:cxnSpLocks/>
          </p:cNvCxnSpPr>
          <p:nvPr/>
        </p:nvCxnSpPr>
        <p:spPr>
          <a:xfrm>
            <a:off x="1129553" y="1459006"/>
            <a:ext cx="692523" cy="874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A1149A-787A-E273-F36A-66A3F648677B}"/>
              </a:ext>
            </a:extLst>
          </p:cNvPr>
          <p:cNvSpPr txBox="1"/>
          <p:nvPr/>
        </p:nvSpPr>
        <p:spPr>
          <a:xfrm>
            <a:off x="536825" y="1284656"/>
            <a:ext cx="692523" cy="369332"/>
          </a:xfrm>
          <a:prstGeom prst="rect">
            <a:avLst/>
          </a:prstGeom>
          <a:noFill/>
        </p:spPr>
        <p:txBody>
          <a:bodyPr wrap="square" rtlCol="0">
            <a:spAutoFit/>
          </a:bodyPr>
          <a:lstStyle/>
          <a:p>
            <a:r>
              <a:rPr lang="en-US" dirty="0">
                <a:solidFill>
                  <a:srgbClr val="FF0000"/>
                </a:solidFill>
              </a:rPr>
              <a:t>Play</a:t>
            </a:r>
          </a:p>
        </p:txBody>
      </p:sp>
    </p:spTree>
    <p:extLst>
      <p:ext uri="{BB962C8B-B14F-4D97-AF65-F5344CB8AC3E}">
        <p14:creationId xmlns:p14="http://schemas.microsoft.com/office/powerpoint/2010/main" val="3637286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641</TotalTime>
  <Words>349</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How to simulate State College in SUMO</vt:lpstr>
      <vt:lpstr>The purpose of this presentation is to show how to import a map from OSM, define the demand, and simulate it in SUMO. This presentation uses State College, Pennsylvania, USA as an example, however the procedure can be applied to any other area to be simulated.</vt:lpstr>
      <vt:lpstr>The hardware and software running this example is below</vt:lpstr>
      <vt:lpstr>Step 1. Run OSMWebWizard by running command “python3 osmWebWizard.py”.</vt:lpstr>
      <vt:lpstr>Step 2. Search for State College by inputting “State College” and clicking on “Search”</vt:lpstr>
      <vt:lpstr>Step 3. select the area you want to simulate by clicking “select area”. Note that the bigger area you select, the longer it takes to generate the simulation files. </vt:lpstr>
      <vt:lpstr>Step 4. Select options. For the purpose of simplicity, we disable Add polygons(which imports buildings) and enable Car-only Network(which import only roads for passenger vehicles).  </vt:lpstr>
      <vt:lpstr>Step 5. Click on “Generate Scenario” to generate files to run the simulation. SUMO-GUI pops up. </vt:lpstr>
      <vt:lpstr>Step 6. Click on play button to run the simulation. Note that in this view, vehicles look very small.  </vt:lpstr>
      <vt:lpstr>Step 7. If you zoom in, you can see the vehicles running on streets.</vt:lpstr>
      <vt:lpstr>Files have been generated to reproduce the simulation.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simulate State College in SUMO</dc:title>
  <dc:creator>Bai, Wushuang</dc:creator>
  <cp:lastModifiedBy>Bai, Wushuang</cp:lastModifiedBy>
  <cp:revision>1</cp:revision>
  <dcterms:created xsi:type="dcterms:W3CDTF">2022-07-12T14:34:23Z</dcterms:created>
  <dcterms:modified xsi:type="dcterms:W3CDTF">2022-07-13T01:16:02Z</dcterms:modified>
</cp:coreProperties>
</file>